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6" r:id="rId3"/>
    <p:sldId id="351" r:id="rId4"/>
    <p:sldId id="348" r:id="rId5"/>
    <p:sldId id="333" r:id="rId6"/>
    <p:sldId id="335" r:id="rId7"/>
    <p:sldId id="336" r:id="rId8"/>
    <p:sldId id="334" r:id="rId9"/>
    <p:sldId id="337" r:id="rId10"/>
    <p:sldId id="339" r:id="rId11"/>
    <p:sldId id="338" r:id="rId12"/>
    <p:sldId id="340" r:id="rId13"/>
    <p:sldId id="341" r:id="rId14"/>
    <p:sldId id="352" r:id="rId15"/>
  </p:sldIdLst>
  <p:sldSz cx="9144000" cy="6858000" type="screen4x3"/>
  <p:notesSz cx="10021888" cy="688816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810" autoAdjust="0"/>
    <p:restoredTop sz="90849" autoAdjust="0"/>
  </p:normalViewPr>
  <p:slideViewPr>
    <p:cSldViewPr>
      <p:cViewPr>
        <p:scale>
          <a:sx n="66" d="100"/>
          <a:sy n="66" d="100"/>
        </p:scale>
        <p:origin x="-102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43085" cy="34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6" tIns="46008" rIns="92016" bIns="4600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78803" y="0"/>
            <a:ext cx="4343085" cy="34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6" tIns="46008" rIns="92016" bIns="4600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543755"/>
            <a:ext cx="4343085" cy="34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78803" y="6543755"/>
            <a:ext cx="4343085" cy="34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9CEF2E-86C4-48B4-9BBB-3764173F80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804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76677" cy="382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6" tIns="46008" rIns="92016" bIns="4600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82004" y="0"/>
            <a:ext cx="4376677" cy="382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6" tIns="46008" rIns="92016" bIns="4600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94063" y="534988"/>
            <a:ext cx="3470275" cy="2603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5326" y="3291011"/>
            <a:ext cx="7371246" cy="306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6" tIns="46008" rIns="92016" bIns="46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05487"/>
            <a:ext cx="4376677" cy="382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82004" y="6505487"/>
            <a:ext cx="4376677" cy="382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773F5C-1B33-4562-A813-26D0057870C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18921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457200" y="457200"/>
            <a:ext cx="6934200" cy="36513"/>
          </a:xfrm>
          <a:prstGeom prst="rect">
            <a:avLst/>
          </a:prstGeom>
          <a:gradFill rotWithShape="0">
            <a:gsLst>
              <a:gs pos="0">
                <a:srgbClr val="336699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304800" y="6248400"/>
            <a:ext cx="8686800" cy="365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6699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3948113" y="3086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7" name="Rectangle 18"/>
          <p:cNvSpPr>
            <a:spLocks noChangeArrowheads="1"/>
          </p:cNvSpPr>
          <p:nvPr userDrawn="1"/>
        </p:nvSpPr>
        <p:spPr bwMode="auto">
          <a:xfrm>
            <a:off x="3943350" y="3262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10" name="Picture 2" descr="C:\Users\Sabine Schwarz\AppData\Local\Microsoft\Windows\Temporary Internet Files\Content.Outlook\CDMGOMK8\Logo_lrnk_orginal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975" y="14288"/>
            <a:ext cx="409575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F320E-7420-472E-8012-6D71A00BA0E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9552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19405-B34F-4B18-9530-C8248E7CAD6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093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23FBE-834F-4BC4-9358-37E1D0D35D4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62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C99D7-3F91-44A7-9517-A8F7DAB796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173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08546-C121-47DC-ADF5-67A0D32C69D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4181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985BE-A554-4811-A2A6-D2518B4BD49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2006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93A60-8011-4E25-8E18-89F04429E3D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5632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85957-F3A9-49C2-8688-9AD8EACAF6C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40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8284F-97FD-489D-B17F-DFF6C327548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8358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2B438-2B73-4E06-AEBA-D195C45DBF9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1601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540A6-369E-4906-9886-369AF8706DF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3527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A7524F8-27AF-4018-B912-355474BA6AE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457200" y="457200"/>
            <a:ext cx="6934200" cy="36513"/>
          </a:xfrm>
          <a:prstGeom prst="rect">
            <a:avLst/>
          </a:prstGeom>
          <a:gradFill rotWithShape="0">
            <a:gsLst>
              <a:gs pos="0">
                <a:srgbClr val="336699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1" name="Rectangle 8"/>
          <p:cNvSpPr>
            <a:spLocks noChangeArrowheads="1"/>
          </p:cNvSpPr>
          <p:nvPr userDrawn="1"/>
        </p:nvSpPr>
        <p:spPr bwMode="auto">
          <a:xfrm>
            <a:off x="304800" y="6248400"/>
            <a:ext cx="8686800" cy="365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6699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2" name="Rectangle 15"/>
          <p:cNvSpPr>
            <a:spLocks noChangeArrowheads="1"/>
          </p:cNvSpPr>
          <p:nvPr userDrawn="1"/>
        </p:nvSpPr>
        <p:spPr bwMode="auto">
          <a:xfrm>
            <a:off x="3948113" y="3086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34" name="Rectangle 18"/>
          <p:cNvSpPr>
            <a:spLocks noChangeArrowheads="1"/>
          </p:cNvSpPr>
          <p:nvPr userDrawn="1"/>
        </p:nvSpPr>
        <p:spPr bwMode="auto">
          <a:xfrm>
            <a:off x="3943350" y="3262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1035" name="Picture 21" descr="BMBF Gefördert_vom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6237288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22" descr="alphabund_logo_rgb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6346825"/>
            <a:ext cx="8382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-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ldung.koeln.de/abag" TargetMode="External"/><Relationship Id="rId2" Type="http://schemas.openxmlformats.org/officeDocument/2006/relationships/hyperlink" Target="mailto:Sabine.schwarz@bildung.koeln.d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772816"/>
            <a:ext cx="7772400" cy="1470025"/>
          </a:xfrm>
        </p:spPr>
        <p:txBody>
          <a:bodyPr/>
          <a:lstStyle/>
          <a:p>
            <a:pPr eaLnBrk="1" hangingPunct="1"/>
            <a:r>
              <a:rPr lang="de-DE" smtClean="0"/>
              <a:t/>
            </a:r>
            <a:br>
              <a:rPr lang="de-DE" smtClean="0"/>
            </a:br>
            <a:endParaRPr lang="de-DE" smtClean="0">
              <a:cs typeface="Times New Roman" pitchFamily="18" charset="0"/>
            </a:endParaRPr>
          </a:p>
        </p:txBody>
      </p:sp>
      <p:sp>
        <p:nvSpPr>
          <p:cNvPr id="3076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0B5EC78-9DA2-4EC0-8B69-E9BCBDDEA0AF}" type="slidenum">
              <a:rPr lang="de-DE" sz="1400" smtClean="0"/>
              <a:pPr eaLnBrk="1" hangingPunct="1"/>
              <a:t>1</a:t>
            </a:fld>
            <a:endParaRPr lang="de-DE" sz="1400" dirty="0" smtClean="0"/>
          </a:p>
        </p:txBody>
      </p:sp>
      <p:sp>
        <p:nvSpPr>
          <p:cNvPr id="2" name="Textfeld 1"/>
          <p:cNvSpPr txBox="1"/>
          <p:nvPr/>
        </p:nvSpPr>
        <p:spPr>
          <a:xfrm>
            <a:off x="683568" y="1700808"/>
            <a:ext cx="77048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Grundbildung </a:t>
            </a:r>
            <a:r>
              <a:rPr lang="de-DE" sz="4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im Unternehmen </a:t>
            </a:r>
          </a:p>
          <a:p>
            <a:pPr algn="ctr"/>
            <a:endParaRPr lang="de-DE" sz="4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algn="ctr"/>
            <a:r>
              <a:rPr lang="de-DE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ein Handlungsleitfaden in 8 Prozessschritten</a:t>
            </a:r>
            <a:endParaRPr lang="de-DE" sz="4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>
              <a:spcAft>
                <a:spcPts val="1200"/>
              </a:spcAft>
            </a:pPr>
            <a:endParaRPr lang="de-DE" sz="32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/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12776"/>
            <a:ext cx="3348064" cy="4464497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512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3645024"/>
            <a:ext cx="7772400" cy="1470025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de-DE" dirty="0"/>
              <a:t/>
            </a:r>
            <a:br>
              <a:rPr lang="de-DE" dirty="0"/>
            </a:br>
            <a:endParaRPr lang="de-DE" dirty="0" smtClean="0">
              <a:cs typeface="Times New Roman" pitchFamily="18" charset="0"/>
            </a:endParaRPr>
          </a:p>
        </p:txBody>
      </p:sp>
      <p:sp>
        <p:nvSpPr>
          <p:cNvPr id="512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15159" y="6237312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9051D0-D2C7-4DF3-83AD-9A24B9E19027}" type="slidenum">
              <a:rPr lang="de-DE" sz="1400" smtClean="0"/>
              <a:pPr eaLnBrk="1" hangingPunct="1"/>
              <a:t>10</a:t>
            </a:fld>
            <a:endParaRPr lang="de-DE" sz="1400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32973" y="946015"/>
            <a:ext cx="914501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Prozessschritt </a:t>
            </a:r>
            <a:r>
              <a:rPr lang="de-DE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5 </a:t>
            </a:r>
          </a:p>
          <a:p>
            <a:pPr>
              <a:spcAft>
                <a:spcPts val="1200"/>
              </a:spcAft>
            </a:pPr>
            <a:r>
              <a:rPr lang="de-DE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Teilnehmende gewinnen</a:t>
            </a:r>
            <a:endParaRPr lang="de-DE" sz="3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Betriebliche Schlüsselfiguren überzeugen und einbinden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Ansprache erfolgt persönlich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Potentielle Teilnehmende erhalten auf einer Veranstaltung genaue Informationen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Modulare Angebote mit überschaubarer Anzahl an Terminen 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Freiwillige Teilnahme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endParaRPr lang="de-DE" sz="28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Optimal: Lernzeit ist Arbeitszeit</a:t>
            </a:r>
          </a:p>
        </p:txBody>
      </p:sp>
    </p:spTree>
    <p:extLst>
      <p:ext uri="{BB962C8B-B14F-4D97-AF65-F5344CB8AC3E}">
        <p14:creationId xmlns:p14="http://schemas.microsoft.com/office/powerpoint/2010/main" val="114845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/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12776"/>
            <a:ext cx="3348064" cy="4464497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512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3645024"/>
            <a:ext cx="7772400" cy="1470025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de-DE" dirty="0"/>
              <a:t/>
            </a:r>
            <a:br>
              <a:rPr lang="de-DE" dirty="0"/>
            </a:br>
            <a:endParaRPr lang="de-DE" dirty="0" smtClean="0">
              <a:cs typeface="Times New Roman" pitchFamily="18" charset="0"/>
            </a:endParaRPr>
          </a:p>
        </p:txBody>
      </p:sp>
      <p:sp>
        <p:nvSpPr>
          <p:cNvPr id="512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15159" y="6237312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9051D0-D2C7-4DF3-83AD-9A24B9E19027}" type="slidenum">
              <a:rPr lang="de-DE" sz="1400" smtClean="0"/>
              <a:pPr eaLnBrk="1" hangingPunct="1"/>
              <a:t>11</a:t>
            </a:fld>
            <a:endParaRPr lang="de-DE" sz="1400" smtClean="0"/>
          </a:p>
        </p:txBody>
      </p:sp>
      <p:sp>
        <p:nvSpPr>
          <p:cNvPr id="8" name="Textfeld 7"/>
          <p:cNvSpPr txBox="1"/>
          <p:nvPr/>
        </p:nvSpPr>
        <p:spPr>
          <a:xfrm>
            <a:off x="81427" y="836712"/>
            <a:ext cx="914501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Prozessschritt </a:t>
            </a:r>
            <a:r>
              <a:rPr lang="de-DE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6 </a:t>
            </a:r>
          </a:p>
          <a:p>
            <a:pPr>
              <a:spcAft>
                <a:spcPts val="1200"/>
              </a:spcAft>
            </a:pPr>
            <a:r>
              <a:rPr lang="de-DE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Auswahl geeigneter Lehrender</a:t>
            </a:r>
            <a:r>
              <a:rPr lang="de-DE" sz="32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: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Fachliche Kompetenzen?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Berufserfahrung?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Erfahrungen mit der Zielgruppe?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Lehrerfahrungen in betrieblichen Zusammenhängen?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Flexibilität?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Einbindung arbeitsplatzspezifischer Materialien in die Gestaltung der Lernsituationen erforderlich (keine Standard-Lehrwerke vorhanden)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endParaRPr lang="de-DE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Optimal: Lehrende lernen die konkreten Arbeitsplätze vorher kennen </a:t>
            </a:r>
          </a:p>
        </p:txBody>
      </p:sp>
    </p:spTree>
    <p:extLst>
      <p:ext uri="{BB962C8B-B14F-4D97-AF65-F5344CB8AC3E}">
        <p14:creationId xmlns:p14="http://schemas.microsoft.com/office/powerpoint/2010/main" val="50138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/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12776"/>
            <a:ext cx="3348064" cy="4464497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512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3645024"/>
            <a:ext cx="7772400" cy="1470025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de-DE" dirty="0"/>
              <a:t/>
            </a:r>
            <a:br>
              <a:rPr lang="de-DE" dirty="0"/>
            </a:br>
            <a:endParaRPr lang="de-DE" dirty="0" smtClean="0">
              <a:cs typeface="Times New Roman" pitchFamily="18" charset="0"/>
            </a:endParaRPr>
          </a:p>
        </p:txBody>
      </p:sp>
      <p:sp>
        <p:nvSpPr>
          <p:cNvPr id="512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15159" y="6237312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9051D0-D2C7-4DF3-83AD-9A24B9E19027}" type="slidenum">
              <a:rPr lang="de-DE" sz="1400" smtClean="0"/>
              <a:pPr eaLnBrk="1" hangingPunct="1"/>
              <a:t>12</a:t>
            </a:fld>
            <a:endParaRPr lang="de-DE" sz="1400" smtClean="0"/>
          </a:p>
        </p:txBody>
      </p:sp>
      <p:sp>
        <p:nvSpPr>
          <p:cNvPr id="8" name="Textfeld 7"/>
          <p:cNvSpPr txBox="1"/>
          <p:nvPr/>
        </p:nvSpPr>
        <p:spPr>
          <a:xfrm>
            <a:off x="179512" y="982756"/>
            <a:ext cx="914501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Prozessschritt </a:t>
            </a:r>
            <a:r>
              <a:rPr lang="de-DE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7 </a:t>
            </a:r>
          </a:p>
          <a:p>
            <a:pPr>
              <a:spcAft>
                <a:spcPts val="1200"/>
              </a:spcAft>
            </a:pPr>
            <a:r>
              <a:rPr lang="de-DE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Prozessbegleitung</a:t>
            </a:r>
            <a:endParaRPr lang="de-DE" sz="3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Erstgespräche mit Teilnehmenden (Ergebnisse aufbereiten)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Lernberatung bei Bedarf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Zwischengespräche mit Personalverantwortlichen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Feedbackgespräche mit Lehrenden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Entwicklung von arbeitsorientierten Test- und Lehrmaterial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Anpassung des Angebotes bei Bedarf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DE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85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/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12776"/>
            <a:ext cx="3348064" cy="4464497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512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3645024"/>
            <a:ext cx="7772400" cy="1470025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de-DE" dirty="0"/>
              <a:t/>
            </a:r>
            <a:br>
              <a:rPr lang="de-DE" dirty="0"/>
            </a:br>
            <a:endParaRPr lang="de-DE" dirty="0" smtClean="0">
              <a:cs typeface="Times New Roman" pitchFamily="18" charset="0"/>
            </a:endParaRPr>
          </a:p>
        </p:txBody>
      </p:sp>
      <p:sp>
        <p:nvSpPr>
          <p:cNvPr id="512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15159" y="6237312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9051D0-D2C7-4DF3-83AD-9A24B9E19027}" type="slidenum">
              <a:rPr lang="de-DE" sz="1400" smtClean="0"/>
              <a:pPr eaLnBrk="1" hangingPunct="1"/>
              <a:t>13</a:t>
            </a:fld>
            <a:endParaRPr lang="de-DE" sz="1400" smtClean="0"/>
          </a:p>
        </p:txBody>
      </p:sp>
      <p:sp>
        <p:nvSpPr>
          <p:cNvPr id="8" name="Textfeld 7"/>
          <p:cNvSpPr txBox="1"/>
          <p:nvPr/>
        </p:nvSpPr>
        <p:spPr>
          <a:xfrm>
            <a:off x="323528" y="1052736"/>
            <a:ext cx="914501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Prozessschritt </a:t>
            </a:r>
            <a:r>
              <a:rPr lang="de-DE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8</a:t>
            </a:r>
            <a:r>
              <a:rPr lang="de-DE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</a:t>
            </a:r>
            <a:endParaRPr lang="de-DE" sz="4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>
              <a:spcAft>
                <a:spcPts val="1200"/>
              </a:spcAft>
            </a:pPr>
            <a:r>
              <a:rPr lang="de-DE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Überprüfung der Wirksamkeit</a:t>
            </a:r>
            <a:endParaRPr lang="de-DE" sz="3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Rückmeldung durch Teilnehmende 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Rückmeldung durch Lehrende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Rückmeldung durch Personalverantwortliche und Leitungskräfte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DE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58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15159" y="6237312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9051D0-D2C7-4DF3-83AD-9A24B9E19027}" type="slidenum">
              <a:rPr lang="de-DE" sz="1400" smtClean="0"/>
              <a:pPr eaLnBrk="1" hangingPunct="1"/>
              <a:t>14</a:t>
            </a:fld>
            <a:endParaRPr lang="de-DE" sz="1400" smtClean="0"/>
          </a:p>
        </p:txBody>
      </p:sp>
      <p:sp>
        <p:nvSpPr>
          <p:cNvPr id="2" name="Textfeld 1"/>
          <p:cNvSpPr txBox="1"/>
          <p:nvPr/>
        </p:nvSpPr>
        <p:spPr>
          <a:xfrm>
            <a:off x="197248" y="1340768"/>
            <a:ext cx="9126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Kontakt</a:t>
            </a:r>
            <a:endParaRPr lang="de-DE" sz="36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95536" y="1987099"/>
            <a:ext cx="72728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Dr. Sabine Schwarz</a:t>
            </a:r>
          </a:p>
          <a:p>
            <a:endParaRPr lang="de-DE" sz="28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r>
              <a:rPr lang="de-DE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Lernende </a:t>
            </a:r>
            <a:r>
              <a:rPr lang="de-DE" sz="28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Region – Netzwerk Köln e.V.</a:t>
            </a:r>
          </a:p>
          <a:p>
            <a:r>
              <a:rPr lang="de-DE" sz="28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Projektleitung Grundbildung/Alphabetisierung</a:t>
            </a:r>
          </a:p>
          <a:p>
            <a:r>
              <a:rPr lang="de-DE" sz="28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Julius-Bau-Str. 2</a:t>
            </a:r>
          </a:p>
          <a:p>
            <a:r>
              <a:rPr lang="de-DE" sz="28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51063 Köln</a:t>
            </a:r>
          </a:p>
          <a:p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hlinkClick r:id="rId2"/>
              </a:rPr>
              <a:t>Sabine.schwarz@bildung.koeln.de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hlinkClick r:id="rId3"/>
              </a:rPr>
              <a:t>www.bildung.koeln.de/abag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r>
              <a:rPr lang="de-DE" sz="28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7608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/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385551"/>
            <a:ext cx="3348064" cy="4464497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512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/>
            </a:r>
            <a:br>
              <a:rPr lang="de-DE" dirty="0" smtClean="0"/>
            </a:br>
            <a:endParaRPr lang="de-DE" dirty="0" smtClean="0">
              <a:cs typeface="Times New Roman" pitchFamily="18" charset="0"/>
            </a:endParaRPr>
          </a:p>
        </p:txBody>
      </p:sp>
      <p:sp>
        <p:nvSpPr>
          <p:cNvPr id="512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15159" y="6237312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9051D0-D2C7-4DF3-83AD-9A24B9E19027}" type="slidenum">
              <a:rPr lang="de-DE" sz="1400" smtClean="0"/>
              <a:pPr eaLnBrk="1" hangingPunct="1"/>
              <a:t>2</a:t>
            </a:fld>
            <a:endParaRPr lang="de-DE" sz="1400" smtClean="0"/>
          </a:p>
        </p:txBody>
      </p:sp>
      <p:sp>
        <p:nvSpPr>
          <p:cNvPr id="8" name="Textfeld 7"/>
          <p:cNvSpPr txBox="1"/>
          <p:nvPr/>
        </p:nvSpPr>
        <p:spPr>
          <a:xfrm>
            <a:off x="485392" y="1007886"/>
            <a:ext cx="73448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Prozessschritt 1 </a:t>
            </a:r>
          </a:p>
          <a:p>
            <a:r>
              <a:rPr lang="de-DE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Betriebe gewinnen (Kalt-Akquise)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Rollenklärung: Bildungs- und Vertriebsprofis in einer Person – geht das?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Grundbildung in 5 Minuten erklären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Zuhören und Fragen stellen – die wichtigsten Werkzeuge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Der </a:t>
            </a:r>
            <a:r>
              <a:rPr lang="de-DE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Köder muss dem Fisch und nicht dem Angler schmecken  (Schnupperangebote, Erfolgsbeispiele, </a:t>
            </a:r>
            <a:r>
              <a:rPr lang="de-DE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Namedropping</a:t>
            </a:r>
            <a:r>
              <a:rPr lang="de-DE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Große Unternehmen haben Ansprechpartner und Ressourcen</a:t>
            </a:r>
          </a:p>
        </p:txBody>
      </p:sp>
    </p:spTree>
    <p:extLst>
      <p:ext uri="{BB962C8B-B14F-4D97-AF65-F5344CB8AC3E}">
        <p14:creationId xmlns:p14="http://schemas.microsoft.com/office/powerpoint/2010/main" val="35198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/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385551"/>
            <a:ext cx="3348064" cy="4464497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512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/>
            </a:r>
            <a:br>
              <a:rPr lang="de-DE" dirty="0" smtClean="0"/>
            </a:br>
            <a:endParaRPr lang="de-DE" dirty="0" smtClean="0">
              <a:cs typeface="Times New Roman" pitchFamily="18" charset="0"/>
            </a:endParaRPr>
          </a:p>
        </p:txBody>
      </p:sp>
      <p:sp>
        <p:nvSpPr>
          <p:cNvPr id="512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15159" y="6237312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9051D0-D2C7-4DF3-83AD-9A24B9E19027}" type="slidenum">
              <a:rPr lang="de-DE" sz="1400" smtClean="0"/>
              <a:pPr eaLnBrk="1" hangingPunct="1"/>
              <a:t>3</a:t>
            </a:fld>
            <a:endParaRPr lang="de-DE" sz="1400" smtClean="0"/>
          </a:p>
        </p:txBody>
      </p:sp>
      <p:sp>
        <p:nvSpPr>
          <p:cNvPr id="8" name="Textfeld 7"/>
          <p:cNvSpPr txBox="1"/>
          <p:nvPr/>
        </p:nvSpPr>
        <p:spPr>
          <a:xfrm>
            <a:off x="485392" y="1007886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Prozessschritt 1 </a:t>
            </a:r>
          </a:p>
          <a:p>
            <a:r>
              <a:rPr lang="de-DE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Betriebe gewinnen (Nutzen Argumente)</a:t>
            </a:r>
          </a:p>
        </p:txBody>
      </p:sp>
      <p:sp>
        <p:nvSpPr>
          <p:cNvPr id="2" name="Rechteck 1"/>
          <p:cNvSpPr/>
          <p:nvPr/>
        </p:nvSpPr>
        <p:spPr>
          <a:xfrm>
            <a:off x="323528" y="2276872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Beschäftigungsfähiges und Qualifizierungsfähiges Personal ist den sich wandelnden Arbeitsanforderungen </a:t>
            </a:r>
            <a:r>
              <a:rPr lang="de-DE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gewachsen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Bildung ist nicht immer die kostengünstigste Lösung, sicherlich aber die nachhaltigste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Minimierung </a:t>
            </a:r>
            <a:r>
              <a:rPr lang="de-DE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von Kosten für Personalrekrutierung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Erhöhung der Flexibilität von Beschäftigten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Steigerung der Arbeitszufriedenheit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Reduzierung krankheitsbedingter Fehlzeiten</a:t>
            </a:r>
          </a:p>
        </p:txBody>
      </p:sp>
    </p:spTree>
    <p:extLst>
      <p:ext uri="{BB962C8B-B14F-4D97-AF65-F5344CB8AC3E}">
        <p14:creationId xmlns:p14="http://schemas.microsoft.com/office/powerpoint/2010/main" val="231946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/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385551"/>
            <a:ext cx="3348064" cy="4464497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512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/>
            </a:r>
            <a:br>
              <a:rPr lang="de-DE" dirty="0" smtClean="0"/>
            </a:br>
            <a:endParaRPr lang="de-DE" dirty="0" smtClean="0">
              <a:cs typeface="Times New Roman" pitchFamily="18" charset="0"/>
            </a:endParaRPr>
          </a:p>
        </p:txBody>
      </p:sp>
      <p:sp>
        <p:nvSpPr>
          <p:cNvPr id="512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15159" y="6237312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9051D0-D2C7-4DF3-83AD-9A24B9E19027}" type="slidenum">
              <a:rPr lang="de-DE" sz="1400" smtClean="0"/>
              <a:pPr eaLnBrk="1" hangingPunct="1"/>
              <a:t>4</a:t>
            </a:fld>
            <a:endParaRPr lang="de-DE" sz="1400" smtClean="0"/>
          </a:p>
        </p:txBody>
      </p:sp>
      <p:sp>
        <p:nvSpPr>
          <p:cNvPr id="8" name="Textfeld 7"/>
          <p:cNvSpPr txBox="1"/>
          <p:nvPr/>
        </p:nvSpPr>
        <p:spPr>
          <a:xfrm>
            <a:off x="485392" y="1007886"/>
            <a:ext cx="81910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Prozessschritt 1 </a:t>
            </a:r>
          </a:p>
          <a:p>
            <a:r>
              <a:rPr lang="de-DE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Betriebe gewinnen (über Multiplikatoren)</a:t>
            </a:r>
          </a:p>
          <a:p>
            <a:endParaRPr lang="de-DE" sz="32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Unternehmenskontakte anderer nutzen (z.B. Kammern, Verbände, Bildungsträger…)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Beispiel: DEHOGA, VHS Aachen, Büro für Wirtschaft in Mülheim, </a:t>
            </a:r>
            <a:r>
              <a:rPr lang="de-DE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Bickendorfer</a:t>
            </a:r>
            <a:r>
              <a:rPr lang="de-DE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Interessensgemeinschaft)</a:t>
            </a:r>
          </a:p>
        </p:txBody>
      </p:sp>
    </p:spTree>
    <p:extLst>
      <p:ext uri="{BB962C8B-B14F-4D97-AF65-F5344CB8AC3E}">
        <p14:creationId xmlns:p14="http://schemas.microsoft.com/office/powerpoint/2010/main" val="27784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/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12776"/>
            <a:ext cx="3348064" cy="4464497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512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/>
            </a:r>
            <a:br>
              <a:rPr lang="de-DE" dirty="0" smtClean="0"/>
            </a:br>
            <a:endParaRPr lang="de-DE" dirty="0" smtClean="0">
              <a:cs typeface="Times New Roman" pitchFamily="18" charset="0"/>
            </a:endParaRPr>
          </a:p>
        </p:txBody>
      </p:sp>
      <p:sp>
        <p:nvSpPr>
          <p:cNvPr id="512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15159" y="6237312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9051D0-D2C7-4DF3-83AD-9A24B9E19027}" type="slidenum">
              <a:rPr lang="de-DE" sz="1400" smtClean="0"/>
              <a:pPr eaLnBrk="1" hangingPunct="1"/>
              <a:t>5</a:t>
            </a:fld>
            <a:endParaRPr lang="de-DE" sz="1400" smtClean="0"/>
          </a:p>
        </p:txBody>
      </p:sp>
      <p:sp>
        <p:nvSpPr>
          <p:cNvPr id="8" name="Textfeld 7"/>
          <p:cNvSpPr txBox="1"/>
          <p:nvPr/>
        </p:nvSpPr>
        <p:spPr>
          <a:xfrm>
            <a:off x="107504" y="908720"/>
            <a:ext cx="914501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Prozessschritt </a:t>
            </a:r>
            <a:r>
              <a:rPr lang="de-DE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2 </a:t>
            </a:r>
          </a:p>
          <a:p>
            <a:r>
              <a:rPr lang="de-DE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Bedarfe gemeinsam mit Unternehmen ermitteln</a:t>
            </a:r>
          </a:p>
          <a:p>
            <a:pPr lvl="1">
              <a:spcAft>
                <a:spcPts val="1200"/>
              </a:spcAft>
            </a:pPr>
            <a:endParaRPr lang="de-DE" sz="10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lvl="1">
              <a:spcAft>
                <a:spcPts val="1200"/>
              </a:spcAft>
            </a:pPr>
            <a:r>
              <a:rPr lang="de-DE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Einsatzorte und Tätigkeiten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de-DE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An welchen Einsatzorten sind die Mitarbeiter tätig und was genau machen sie dort?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de-DE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Bei welchen Arbeitsabläufen kommt es zu Fehlern?</a:t>
            </a:r>
          </a:p>
          <a:p>
            <a:pPr lvl="1">
              <a:spcAft>
                <a:spcPts val="600"/>
              </a:spcAft>
            </a:pPr>
            <a:r>
              <a:rPr lang="de-DE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Anforderungsprofile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de-DE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Welche fachlichen und überfachlichen Kompetenzen sind zur Erledigung der Arbeiten in den verschiedenen Einsatzorten und Tätigkeitsbereichen erforderlich?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endParaRPr lang="de-DE" sz="20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99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/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12776"/>
            <a:ext cx="3348064" cy="4464497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512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/>
            </a:r>
            <a:br>
              <a:rPr lang="de-DE" dirty="0" smtClean="0"/>
            </a:br>
            <a:endParaRPr lang="de-DE" dirty="0" smtClean="0">
              <a:cs typeface="Times New Roman" pitchFamily="18" charset="0"/>
            </a:endParaRPr>
          </a:p>
        </p:txBody>
      </p:sp>
      <p:sp>
        <p:nvSpPr>
          <p:cNvPr id="512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15159" y="6237312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9051D0-D2C7-4DF3-83AD-9A24B9E19027}" type="slidenum">
              <a:rPr lang="de-DE" sz="1400" smtClean="0"/>
              <a:pPr eaLnBrk="1" hangingPunct="1"/>
              <a:t>6</a:t>
            </a:fld>
            <a:endParaRPr lang="de-DE" sz="1400" smtClean="0"/>
          </a:p>
        </p:txBody>
      </p:sp>
      <p:sp>
        <p:nvSpPr>
          <p:cNvPr id="8" name="Textfeld 7"/>
          <p:cNvSpPr txBox="1"/>
          <p:nvPr/>
        </p:nvSpPr>
        <p:spPr>
          <a:xfrm>
            <a:off x="9713" y="836712"/>
            <a:ext cx="9145016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Prozessschritt 2 </a:t>
            </a:r>
            <a:endParaRPr lang="de-DE" sz="40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</a:pPr>
            <a:r>
              <a:rPr lang="de-DE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Bedarfe gemeinsam mit Unternehmen ermitteln</a:t>
            </a:r>
          </a:p>
          <a:p>
            <a:pPr>
              <a:lnSpc>
                <a:spcPct val="150000"/>
              </a:lnSpc>
            </a:pPr>
            <a:endParaRPr lang="de-DE" sz="10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Grundbildungsbedarfe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de-DE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Welche arbeitsplatzbezogenen Grundbildungsbedarfe lassen sich ableiten?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de-DE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Was </a:t>
            </a:r>
            <a:r>
              <a:rPr lang="de-DE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genau sollen die </a:t>
            </a:r>
            <a:r>
              <a:rPr lang="de-DE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Mitarbeiter </a:t>
            </a:r>
            <a:r>
              <a:rPr lang="de-DE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nach der Teilnahme an der Weiterbildung besser können oder wissen?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endParaRPr lang="de-DE" sz="20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10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/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12776"/>
            <a:ext cx="3348064" cy="4464497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512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/>
            </a:r>
            <a:br>
              <a:rPr lang="de-DE" dirty="0" smtClean="0"/>
            </a:br>
            <a:endParaRPr lang="de-DE" dirty="0" smtClean="0">
              <a:cs typeface="Times New Roman" pitchFamily="18" charset="0"/>
            </a:endParaRPr>
          </a:p>
        </p:txBody>
      </p:sp>
      <p:sp>
        <p:nvSpPr>
          <p:cNvPr id="512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15159" y="6237312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9051D0-D2C7-4DF3-83AD-9A24B9E19027}" type="slidenum">
              <a:rPr lang="de-DE" sz="1400" smtClean="0"/>
              <a:pPr eaLnBrk="1" hangingPunct="1"/>
              <a:t>7</a:t>
            </a:fld>
            <a:endParaRPr lang="de-DE" sz="1400" smtClean="0"/>
          </a:p>
        </p:txBody>
      </p:sp>
      <p:sp>
        <p:nvSpPr>
          <p:cNvPr id="8" name="Textfeld 7"/>
          <p:cNvSpPr txBox="1"/>
          <p:nvPr/>
        </p:nvSpPr>
        <p:spPr>
          <a:xfrm>
            <a:off x="71396" y="764024"/>
            <a:ext cx="9145016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Prozessschritt </a:t>
            </a:r>
            <a:r>
              <a:rPr lang="de-DE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2 </a:t>
            </a:r>
            <a:endParaRPr lang="de-DE" sz="40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</a:pPr>
            <a:r>
              <a:rPr lang="de-DE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Bedarfe gemeinsam mit Unternehmen ermitteln</a:t>
            </a:r>
            <a:endParaRPr lang="de-DE" sz="3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</a:pPr>
            <a:endParaRPr lang="de-DE" sz="10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Nächste Schritte</a:t>
            </a:r>
          </a:p>
          <a:p>
            <a:pPr marL="972000" lvl="2" indent="-2880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de-DE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Welche Art von Grundbildungsangeboten sind </a:t>
            </a:r>
            <a:r>
              <a:rPr lang="de-DE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denkbar?</a:t>
            </a:r>
          </a:p>
          <a:p>
            <a:pPr marL="972000" lvl="2" indent="-2880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de-DE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Welche </a:t>
            </a:r>
            <a:r>
              <a:rPr lang="de-DE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arbeitsplatzspezifischen Rahmenbedingungen müssen bei der Entwicklung und Durchführung der Grundbildungsangebote berücksichtigt </a:t>
            </a:r>
            <a:r>
              <a:rPr lang="de-DE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werden?</a:t>
            </a:r>
          </a:p>
          <a:p>
            <a:pPr marL="972000" lvl="2" indent="-2880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de-DE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Welche </a:t>
            </a:r>
            <a:r>
              <a:rPr lang="de-DE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organisatorischen Aspekte müssen geklärt werden?</a:t>
            </a:r>
          </a:p>
          <a:p>
            <a:pPr marL="972000" lvl="2" indent="-288000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de-DE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Welche Ideen zur Gewinnung der </a:t>
            </a:r>
            <a:r>
              <a:rPr lang="de-DE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Teilnehmenden </a:t>
            </a:r>
            <a:r>
              <a:rPr lang="de-DE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gibt es?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endParaRPr lang="de-DE" sz="20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83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/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12776"/>
            <a:ext cx="3348064" cy="4464497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512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3645024"/>
            <a:ext cx="7772400" cy="1470025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de-DE" dirty="0"/>
              <a:t/>
            </a:r>
            <a:br>
              <a:rPr lang="de-DE" dirty="0"/>
            </a:br>
            <a:endParaRPr lang="de-DE" dirty="0" smtClean="0">
              <a:cs typeface="Times New Roman" pitchFamily="18" charset="0"/>
            </a:endParaRPr>
          </a:p>
        </p:txBody>
      </p:sp>
      <p:sp>
        <p:nvSpPr>
          <p:cNvPr id="512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15159" y="6237312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9051D0-D2C7-4DF3-83AD-9A24B9E19027}" type="slidenum">
              <a:rPr lang="de-DE" sz="1400" smtClean="0"/>
              <a:pPr eaLnBrk="1" hangingPunct="1"/>
              <a:t>8</a:t>
            </a:fld>
            <a:endParaRPr lang="de-DE" sz="1400" smtClean="0"/>
          </a:p>
        </p:txBody>
      </p:sp>
      <p:sp>
        <p:nvSpPr>
          <p:cNvPr id="8" name="Textfeld 7"/>
          <p:cNvSpPr txBox="1"/>
          <p:nvPr/>
        </p:nvSpPr>
        <p:spPr>
          <a:xfrm>
            <a:off x="179512" y="836712"/>
            <a:ext cx="914501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Prozessschritt </a:t>
            </a:r>
            <a:r>
              <a:rPr lang="de-DE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3 </a:t>
            </a:r>
          </a:p>
          <a:p>
            <a:pPr>
              <a:spcAft>
                <a:spcPts val="1200"/>
              </a:spcAft>
            </a:pPr>
            <a:r>
              <a:rPr lang="de-DE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Konkrete Angebote vorschlagen (Beispiele)</a:t>
            </a:r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8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Kommunikation mit internationalen Crews – </a:t>
            </a:r>
            <a:endParaRPr lang="de-DE" sz="28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lvl="2">
              <a:spcBef>
                <a:spcPts val="600"/>
              </a:spcBef>
              <a:spcAft>
                <a:spcPts val="0"/>
              </a:spcAft>
              <a:defRPr/>
            </a:pPr>
            <a:r>
              <a:rPr lang="de-DE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Englisch </a:t>
            </a:r>
            <a:r>
              <a:rPr lang="de-DE" sz="28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 der Flugzeugabfertigung </a:t>
            </a:r>
            <a:r>
              <a:rPr lang="de-DE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</a:t>
            </a:r>
            <a:endParaRPr lang="de-DE" sz="28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8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Stolperstein Deutsch – Auf dem Weg zum Verkehrsmeister</a:t>
            </a:r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8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Deutsch im Pflegealltag – kompetent und sicher kommunizieren und dokumentieren </a:t>
            </a:r>
          </a:p>
          <a:p>
            <a:pPr lvl="1">
              <a:spcAft>
                <a:spcPts val="1200"/>
              </a:spcAft>
            </a:pPr>
            <a:endParaRPr lang="de-DE" sz="3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23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/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12776"/>
            <a:ext cx="3348064" cy="4464497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512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3645024"/>
            <a:ext cx="7772400" cy="1470025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de-DE" dirty="0"/>
              <a:t/>
            </a:r>
            <a:br>
              <a:rPr lang="de-DE" dirty="0"/>
            </a:br>
            <a:endParaRPr lang="de-DE" dirty="0" smtClean="0">
              <a:cs typeface="Times New Roman" pitchFamily="18" charset="0"/>
            </a:endParaRPr>
          </a:p>
        </p:txBody>
      </p:sp>
      <p:sp>
        <p:nvSpPr>
          <p:cNvPr id="512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15159" y="6237312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9051D0-D2C7-4DF3-83AD-9A24B9E19027}" type="slidenum">
              <a:rPr lang="de-DE" sz="1400" smtClean="0"/>
              <a:pPr eaLnBrk="1" hangingPunct="1"/>
              <a:t>9</a:t>
            </a:fld>
            <a:endParaRPr lang="de-DE" sz="1400" smtClean="0"/>
          </a:p>
        </p:txBody>
      </p:sp>
      <p:sp>
        <p:nvSpPr>
          <p:cNvPr id="8" name="Textfeld 7"/>
          <p:cNvSpPr txBox="1"/>
          <p:nvPr/>
        </p:nvSpPr>
        <p:spPr>
          <a:xfrm>
            <a:off x="179512" y="1289291"/>
            <a:ext cx="91450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Prozessschritt </a:t>
            </a:r>
            <a:r>
              <a:rPr lang="de-DE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4 </a:t>
            </a:r>
          </a:p>
          <a:p>
            <a:pPr>
              <a:spcAft>
                <a:spcPts val="1200"/>
              </a:spcAft>
            </a:pPr>
            <a:r>
              <a:rPr lang="de-DE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Umsetzung vereinbaren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Lernort, Lerngruppe, Zeit und Dauer der  Bildungsformate mit dem Unternehmen vereinbaren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Organisatorisch ist Arbeitsorientierte Grundbildung an die Bedarfe und Ressourcen des konkreten Unternehmens und die der Beschäftigten angepasst.</a:t>
            </a:r>
            <a:endParaRPr lang="de-DE" sz="3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67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504</Words>
  <Application>Microsoft Office PowerPoint</Application>
  <PresentationFormat>Bildschirmpräsentation (4:3)</PresentationFormat>
  <Paragraphs>124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Standarddesign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PowerPoint-Präsentation</vt:lpstr>
    </vt:vector>
  </TitlesOfParts>
  <Company>lrnk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Studien- und Berufswahl in der Sekundarstufe II</dc:title>
  <dc:creator>nlrk</dc:creator>
  <cp:lastModifiedBy>Sabine Schwarz</cp:lastModifiedBy>
  <cp:revision>595</cp:revision>
  <cp:lastPrinted>2015-09-17T15:00:42Z</cp:lastPrinted>
  <dcterms:created xsi:type="dcterms:W3CDTF">2007-01-22T09:08:48Z</dcterms:created>
  <dcterms:modified xsi:type="dcterms:W3CDTF">2015-11-16T11:08:47Z</dcterms:modified>
</cp:coreProperties>
</file>